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2" r:id="rId3"/>
    <p:sldMasterId id="2147483683" r:id="rId4"/>
  </p:sldMasterIdLst>
  <p:notesMasterIdLst>
    <p:notesMasterId r:id="rId5"/>
  </p:notesMasterIdLst>
  <p:sldIdLst>
    <p:sldId id="256" r:id="rId6"/>
    <p:sldId id="257" r:id="rId7"/>
    <p:sldId id="258" r:id="rId8"/>
    <p:sldId id="259" r:id="rId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c8d0a7de6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c8d0a7de6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c8d0a7de6_2_34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c8d0a7de6_2_3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e7131a794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ge7131a79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e7131a794_0_1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e7131a794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g"/><Relationship Id="rId3" Type="http://schemas.openxmlformats.org/officeDocument/2006/relationships/image" Target="../media/image3.jp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8.png"/><Relationship Id="rId6"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0.png"/><Relationship Id="rId6" Type="http://schemas.openxmlformats.org/officeDocument/2006/relationships/image" Target="../media/image15.png"/><Relationship Id="rId7"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 Id="rId3" Type="http://schemas.openxmlformats.org/officeDocument/2006/relationships/image" Target="../media/image2.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2.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7"/>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84" name="Google Shape;384;p37"/>
          <p:cNvSpPr txBox="1"/>
          <p:nvPr/>
        </p:nvSpPr>
        <p:spPr>
          <a:xfrm>
            <a:off x="1799184" y="3489852"/>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Modelado de datos</a:t>
            </a:r>
            <a:endParaRPr b="1" i="0" sz="4400" u="none" cap="none" strike="noStrike">
              <a:solidFill>
                <a:schemeClr val="lt1"/>
              </a:solidFill>
              <a:latin typeface="Calibri"/>
              <a:ea typeface="Calibri"/>
              <a:cs typeface="Calibri"/>
              <a:sym typeface="Calibri"/>
            </a:endParaRPr>
          </a:p>
        </p:txBody>
      </p:sp>
      <p:sp>
        <p:nvSpPr>
          <p:cNvPr id="385" name="Google Shape;385;p37"/>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MongoDB</a:t>
            </a:r>
            <a:endParaRPr b="0" i="1" sz="1400" u="none" cap="none" strike="noStrike">
              <a:solidFill>
                <a:srgbClr val="FA4F1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38"/>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CASO 1 - E-COMMERCE</a:t>
            </a:r>
            <a:endParaRPr b="0" i="0" sz="1800" u="none" cap="none" strike="noStrike">
              <a:solidFill>
                <a:srgbClr val="0C0C0C"/>
              </a:solidFill>
              <a:latin typeface="Calibri"/>
              <a:ea typeface="Calibri"/>
              <a:cs typeface="Calibri"/>
              <a:sym typeface="Calibri"/>
            </a:endParaRPr>
          </a:p>
        </p:txBody>
      </p:sp>
      <p:pic>
        <p:nvPicPr>
          <p:cNvPr id="391" name="Google Shape;391;p3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392" name="Google Shape;392;p38"/>
          <p:cNvSpPr txBox="1"/>
          <p:nvPr/>
        </p:nvSpPr>
        <p:spPr>
          <a:xfrm>
            <a:off x="0" y="4785997"/>
            <a:ext cx="7452300" cy="357525"/>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393" name="Google Shape;393;p3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394" name="Google Shape;394;p3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395" name="Google Shape;395;p38"/>
          <p:cNvSpPr txBox="1"/>
          <p:nvPr/>
        </p:nvSpPr>
        <p:spPr>
          <a:xfrm>
            <a:off x="642938" y="944162"/>
            <a:ext cx="7858200" cy="3554775"/>
          </a:xfrm>
          <a:prstGeom prst="rect">
            <a:avLst/>
          </a:prstGeom>
          <a:noFill/>
          <a:ln>
            <a:noFill/>
          </a:ln>
        </p:spPr>
        <p:txBody>
          <a:bodyPr anchorCtr="0" anchor="t" bIns="45700" lIns="0" spcFirstLastPara="1" rIns="0" wrap="square" tIns="45700">
            <a:noAutofit/>
          </a:bodyPr>
          <a:lstStyle/>
          <a:p>
            <a:pPr indent="-330200" lvl="0" marL="457200" rtl="0" algn="l">
              <a:spcBef>
                <a:spcPts val="0"/>
              </a:spcBef>
              <a:spcAft>
                <a:spcPts val="0"/>
              </a:spcAft>
              <a:buClr>
                <a:srgbClr val="3F3F3F"/>
              </a:buClr>
              <a:buSzPts val="1600"/>
              <a:buFont typeface="Calibri"/>
              <a:buChar char="●"/>
            </a:pPr>
            <a:r>
              <a:rPr lang="es" sz="1600">
                <a:solidFill>
                  <a:srgbClr val="0D0D0D"/>
                </a:solidFill>
                <a:latin typeface="Calibri"/>
                <a:ea typeface="Calibri"/>
                <a:cs typeface="Calibri"/>
                <a:sym typeface="Calibri"/>
              </a:rPr>
              <a:t>Tenemos muchos productos pero con diferentes atributos</a:t>
            </a:r>
            <a:endParaRPr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0D0D0D"/>
                </a:solidFill>
                <a:latin typeface="Calibri"/>
                <a:ea typeface="Calibri"/>
                <a:cs typeface="Calibri"/>
                <a:sym typeface="Calibri"/>
              </a:rPr>
              <a:t>El enfoque tradicional en SQL puede ser:</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Una “supertabla” con todos los atributos posibles de todos los productos</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Una tabla “padre” con los atributos comunes y tablas “hijas” para la definición de otros atributos.</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b="1" lang="es" sz="1600">
                <a:solidFill>
                  <a:srgbClr val="0D0D0D"/>
                </a:solidFill>
                <a:latin typeface="Calibri"/>
                <a:ea typeface="Calibri"/>
                <a:cs typeface="Calibri"/>
                <a:sym typeface="Calibri"/>
              </a:rPr>
              <a:t>¿Cuál es el mejor enfoque en MongoDB?</a:t>
            </a:r>
            <a:endParaRPr b="1" sz="1600">
              <a:solidFill>
                <a:srgbClr val="0D0D0D"/>
              </a:solidFill>
              <a:latin typeface="Calibri"/>
              <a:ea typeface="Calibri"/>
              <a:cs typeface="Calibri"/>
              <a:sym typeface="Calibri"/>
            </a:endParaRPr>
          </a:p>
          <a:p>
            <a:pPr indent="0" lvl="0" marL="0" rtl="0" algn="l">
              <a:spcBef>
                <a:spcPts val="1200"/>
              </a:spcBef>
              <a:spcAft>
                <a:spcPts val="0"/>
              </a:spcAft>
              <a:buNone/>
            </a:pPr>
            <a:r>
              <a:t/>
            </a:r>
            <a:endParaRPr b="1" sz="1600">
              <a:solidFill>
                <a:srgbClr val="0D0D0D"/>
              </a:solidFill>
              <a:latin typeface="Calibri"/>
              <a:ea typeface="Calibri"/>
              <a:cs typeface="Calibri"/>
              <a:sym typeface="Calibri"/>
            </a:endParaRPr>
          </a:p>
          <a:p>
            <a:pPr indent="-330200" lvl="0" marL="457200" rtl="0" algn="l">
              <a:spcBef>
                <a:spcPts val="120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Si tenemos una entidad carrito de la compra y otra producto. </a:t>
            </a:r>
            <a:r>
              <a:rPr b="1" lang="es" sz="1600">
                <a:solidFill>
                  <a:srgbClr val="0D0D0D"/>
                </a:solidFill>
                <a:latin typeface="Calibri"/>
                <a:ea typeface="Calibri"/>
                <a:cs typeface="Calibri"/>
                <a:sym typeface="Calibri"/>
              </a:rPr>
              <a:t>¿debería guardar el carrito de la compra el precio de un producto adquirido?</a:t>
            </a:r>
            <a:endParaRPr b="1" sz="1600">
              <a:solidFill>
                <a:srgbClr val="0D0D0D"/>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39"/>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CASO 2 - BLOG (artículo - comentarios)</a:t>
            </a:r>
            <a:endParaRPr b="0" i="0" sz="1800" u="none" cap="none" strike="noStrike">
              <a:solidFill>
                <a:srgbClr val="0C0C0C"/>
              </a:solidFill>
              <a:latin typeface="Calibri"/>
              <a:ea typeface="Calibri"/>
              <a:cs typeface="Calibri"/>
              <a:sym typeface="Calibri"/>
            </a:endParaRPr>
          </a:p>
        </p:txBody>
      </p:sp>
      <p:pic>
        <p:nvPicPr>
          <p:cNvPr id="401" name="Google Shape;401;p3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02" name="Google Shape;402;p3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03" name="Google Shape;403;p3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04" name="Google Shape;404;p3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05" name="Google Shape;405;p39"/>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330200" lvl="0" marL="457200" rtl="0" algn="l">
              <a:spcBef>
                <a:spcPts val="0"/>
              </a:spcBef>
              <a:spcAft>
                <a:spcPts val="0"/>
              </a:spcAft>
              <a:buClr>
                <a:srgbClr val="3F3F3F"/>
              </a:buClr>
              <a:buSzPts val="1600"/>
              <a:buFont typeface="Calibri"/>
              <a:buChar char="●"/>
            </a:pPr>
            <a:r>
              <a:rPr lang="es" sz="1600">
                <a:solidFill>
                  <a:srgbClr val="0D0D0D"/>
                </a:solidFill>
                <a:latin typeface="Calibri"/>
                <a:ea typeface="Calibri"/>
                <a:cs typeface="Calibri"/>
                <a:sym typeface="Calibri"/>
              </a:rPr>
              <a:t>¿Cuál es la mejor manera de relacionar un artículo de un blog con sus comentarios?</a:t>
            </a:r>
            <a:endParaRPr sz="1600">
              <a:solidFill>
                <a:srgbClr val="3F3F3F"/>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¿Embeber los comentarios en cada artículo?</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¿Relacional los comentarios y los artículos en dos colecciones?</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a:t>
            </a:r>
            <a:endParaRPr sz="1600">
              <a:solidFill>
                <a:srgbClr val="0D0D0D"/>
              </a:solidFill>
              <a:latin typeface="Calibri"/>
              <a:ea typeface="Calibri"/>
              <a:cs typeface="Calibri"/>
              <a:sym typeface="Calibri"/>
            </a:endParaRPr>
          </a:p>
          <a:p>
            <a:pPr indent="0" lvl="0" marL="457200" rtl="0" algn="l">
              <a:spcBef>
                <a:spcPts val="1200"/>
              </a:spcBef>
              <a:spcAft>
                <a:spcPts val="0"/>
              </a:spcAft>
              <a:buNone/>
            </a:pPr>
            <a:r>
              <a:t/>
            </a:r>
            <a:endParaRPr sz="1600">
              <a:solidFill>
                <a:srgbClr val="0D0D0D"/>
              </a:solidFill>
              <a:latin typeface="Calibri"/>
              <a:ea typeface="Calibri"/>
              <a:cs typeface="Calibri"/>
              <a:sym typeface="Calibri"/>
            </a:endParaRPr>
          </a:p>
          <a:p>
            <a:pPr indent="0" lvl="0" marL="0" rtl="0" algn="l">
              <a:spcBef>
                <a:spcPts val="1200"/>
              </a:spcBef>
              <a:spcAft>
                <a:spcPts val="1200"/>
              </a:spcAft>
              <a:buNone/>
            </a:pPr>
            <a:r>
              <a:t/>
            </a:r>
            <a:endParaRPr b="1" sz="1600">
              <a:solidFill>
                <a:srgbClr val="0D0D0D"/>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40"/>
          <p:cNvSpPr/>
          <p:nvPr/>
        </p:nvSpPr>
        <p:spPr>
          <a:xfrm>
            <a:off x="642938" y="-1"/>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Clr>
                <a:schemeClr val="dk1"/>
              </a:buClr>
              <a:buFont typeface="Arial"/>
              <a:buNone/>
            </a:pPr>
            <a:r>
              <a:rPr lang="es" sz="2400">
                <a:solidFill>
                  <a:srgbClr val="0C0C0C"/>
                </a:solidFill>
                <a:latin typeface="Calibri"/>
                <a:ea typeface="Calibri"/>
                <a:cs typeface="Calibri"/>
                <a:sym typeface="Calibri"/>
              </a:rPr>
              <a:t>CASO 3 - TRANSFERENCIAS BANCARIAS</a:t>
            </a:r>
            <a:endParaRPr b="0" i="0" sz="1800" u="none" cap="none" strike="noStrike">
              <a:solidFill>
                <a:srgbClr val="0C0C0C"/>
              </a:solidFill>
              <a:latin typeface="Calibri"/>
              <a:ea typeface="Calibri"/>
              <a:cs typeface="Calibri"/>
              <a:sym typeface="Calibri"/>
            </a:endParaRPr>
          </a:p>
        </p:txBody>
      </p:sp>
      <p:pic>
        <p:nvPicPr>
          <p:cNvPr id="411" name="Google Shape;411;p4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12" name="Google Shape;412;p4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cxnSp>
        <p:nvCxnSpPr>
          <p:cNvPr id="413" name="Google Shape;413;p4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14" name="Google Shape;414;p4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15" name="Google Shape;415;p40"/>
          <p:cNvSpPr txBox="1"/>
          <p:nvPr/>
        </p:nvSpPr>
        <p:spPr>
          <a:xfrm>
            <a:off x="642938" y="944162"/>
            <a:ext cx="7858200" cy="3554700"/>
          </a:xfrm>
          <a:prstGeom prst="rect">
            <a:avLst/>
          </a:prstGeom>
          <a:noFill/>
          <a:ln>
            <a:noFill/>
          </a:ln>
        </p:spPr>
        <p:txBody>
          <a:bodyPr anchorCtr="0" anchor="t" bIns="45700" lIns="0" spcFirstLastPara="1" rIns="0" wrap="square" tIns="45700">
            <a:noAutofit/>
          </a:bodyPr>
          <a:lstStyle/>
          <a:p>
            <a:pPr indent="-330200" lvl="0" marL="457200" rtl="0" algn="l">
              <a:spcBef>
                <a:spcPts val="0"/>
              </a:spcBef>
              <a:spcAft>
                <a:spcPts val="0"/>
              </a:spcAft>
              <a:buClr>
                <a:srgbClr val="3F3F3F"/>
              </a:buClr>
              <a:buSzPts val="1600"/>
              <a:buFont typeface="Calibri"/>
              <a:buChar char="●"/>
            </a:pPr>
            <a:r>
              <a:rPr lang="es" sz="1600">
                <a:solidFill>
                  <a:srgbClr val="0D0D0D"/>
                </a:solidFill>
                <a:latin typeface="Calibri"/>
                <a:ea typeface="Calibri"/>
                <a:cs typeface="Calibri"/>
                <a:sym typeface="Calibri"/>
              </a:rPr>
              <a:t>Supongamos que tenemos que transferir dinero entre dos cuentas con dos operaciones:</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aumentamos en una cuenta</a:t>
            </a:r>
            <a:endParaRPr sz="1600">
              <a:solidFill>
                <a:srgbClr val="0D0D0D"/>
              </a:solidFill>
              <a:latin typeface="Calibri"/>
              <a:ea typeface="Calibri"/>
              <a:cs typeface="Calibri"/>
              <a:sym typeface="Calibri"/>
            </a:endParaRPr>
          </a:p>
          <a:p>
            <a:pPr indent="-330200" lvl="1" marL="914400" rtl="0" algn="l">
              <a:spcBef>
                <a:spcPts val="0"/>
              </a:spcBef>
              <a:spcAft>
                <a:spcPts val="0"/>
              </a:spcAft>
              <a:buClr>
                <a:srgbClr val="0D0D0D"/>
              </a:buClr>
              <a:buSzPts val="1600"/>
              <a:buFont typeface="Calibri"/>
              <a:buChar char="○"/>
            </a:pPr>
            <a:r>
              <a:rPr lang="es" sz="1600">
                <a:solidFill>
                  <a:srgbClr val="0D0D0D"/>
                </a:solidFill>
                <a:latin typeface="Calibri"/>
                <a:ea typeface="Calibri"/>
                <a:cs typeface="Calibri"/>
                <a:sym typeface="Calibri"/>
              </a:rPr>
              <a:t>disminuimos en otra</a:t>
            </a:r>
            <a:endParaRPr sz="1600">
              <a:solidFill>
                <a:srgbClr val="0D0D0D"/>
              </a:solidFill>
              <a:latin typeface="Calibri"/>
              <a:ea typeface="Calibri"/>
              <a:cs typeface="Calibri"/>
              <a:sym typeface="Calibri"/>
            </a:endParaRPr>
          </a:p>
          <a:p>
            <a:pPr indent="0" lvl="0" marL="0" rtl="0" algn="l">
              <a:spcBef>
                <a:spcPts val="0"/>
              </a:spcBef>
              <a:spcAft>
                <a:spcPts val="0"/>
              </a:spcAft>
              <a:buNone/>
            </a:pPr>
            <a:r>
              <a:t/>
            </a:r>
            <a:endParaRPr sz="1600">
              <a:solidFill>
                <a:srgbClr val="0D0D0D"/>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b="1" lang="es" sz="1600">
                <a:solidFill>
                  <a:srgbClr val="0D0D0D"/>
                </a:solidFill>
                <a:latin typeface="Calibri"/>
                <a:ea typeface="Calibri"/>
                <a:cs typeface="Calibri"/>
                <a:sym typeface="Calibri"/>
              </a:rPr>
              <a:t>¿Cuál es el mejor enfoque en MongoDB?</a:t>
            </a:r>
            <a:endParaRPr b="1" sz="1600">
              <a:solidFill>
                <a:srgbClr val="0D0D0D"/>
              </a:solidFill>
              <a:latin typeface="Calibri"/>
              <a:ea typeface="Calibri"/>
              <a:cs typeface="Calibri"/>
              <a:sym typeface="Calibri"/>
            </a:endParaRPr>
          </a:p>
          <a:p>
            <a:pPr indent="0" lvl="0" marL="0" rtl="0" algn="l">
              <a:spcBef>
                <a:spcPts val="1200"/>
              </a:spcBef>
              <a:spcAft>
                <a:spcPts val="1200"/>
              </a:spcAft>
              <a:buNone/>
            </a:pPr>
            <a:r>
              <a:t/>
            </a:r>
            <a:endParaRPr b="1" sz="1600">
              <a:solidFill>
                <a:srgbClr val="0D0D0D"/>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